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7"/>
  </p:notesMasterIdLst>
  <p:sldIdLst>
    <p:sldId id="348" r:id="rId2"/>
    <p:sldId id="331" r:id="rId3"/>
    <p:sldId id="333" r:id="rId4"/>
    <p:sldId id="334" r:id="rId5"/>
    <p:sldId id="336" r:id="rId6"/>
    <p:sldId id="337" r:id="rId7"/>
    <p:sldId id="339" r:id="rId8"/>
    <p:sldId id="340" r:id="rId9"/>
    <p:sldId id="342" r:id="rId10"/>
    <p:sldId id="343" r:id="rId11"/>
    <p:sldId id="344" r:id="rId12"/>
    <p:sldId id="345" r:id="rId13"/>
    <p:sldId id="341" r:id="rId14"/>
    <p:sldId id="349" r:id="rId15"/>
    <p:sldId id="32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3" autoAdjust="0"/>
    <p:restoredTop sz="94699" autoAdjust="0"/>
  </p:normalViewPr>
  <p:slideViewPr>
    <p:cSldViewPr>
      <p:cViewPr>
        <p:scale>
          <a:sx n="90" d="100"/>
          <a:sy n="90" d="100"/>
        </p:scale>
        <p:origin x="-2040" y="-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3DBD1-60F0-4847-BCAF-E07D9905E1A6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8A7C9-DE1C-4831-A977-C76E67FFB8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408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6500" cy="50165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>
          <a:xfrm>
            <a:off x="4343400" y="6146800"/>
            <a:ext cx="1901825" cy="454025"/>
          </a:xfrm>
        </p:spPr>
        <p:txBody>
          <a:bodyPr/>
          <a:lstStyle>
            <a:lvl1pPr>
              <a:defRPr/>
            </a:lvl1pPr>
          </a:lstStyle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>
          <a:xfrm>
            <a:off x="1219200" y="6146800"/>
            <a:ext cx="2892425" cy="454025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>
          <a:xfrm>
            <a:off x="6553200" y="6146800"/>
            <a:ext cx="1901825" cy="454025"/>
          </a:xfrm>
        </p:spPr>
        <p:txBody>
          <a:bodyPr/>
          <a:lstStyle>
            <a:lvl1pPr>
              <a:defRPr/>
            </a:lvl1pPr>
          </a:lstStyle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2E4E1-6033-4758-AC70-2DCDF2BD83EF}" type="datetimeFigureOut">
              <a:rPr lang="en-US" smtClean="0"/>
              <a:pPr/>
              <a:t>3/10/2016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D82C3-9D02-4750-9B89-DEBC73D1708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 t="9380" r="1171"/>
          <a:stretch/>
        </p:blipFill>
        <p:spPr>
          <a:xfrm>
            <a:off x="211150" y="1989360"/>
            <a:ext cx="8753338" cy="468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1520" y="260648"/>
            <a:ext cx="84969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 Introduction to Large </a:t>
            </a:r>
            <a:r>
              <a:rPr lang="en-AU" sz="3200" b="1" dirty="0" smtClean="0">
                <a:solidFill>
                  <a:schemeClr val="bg1"/>
                </a:solidFill>
              </a:rPr>
              <a:t>Datasets</a:t>
            </a:r>
          </a:p>
          <a:p>
            <a:endParaRPr lang="en-AU" sz="2000" dirty="0" smtClean="0">
              <a:solidFill>
                <a:schemeClr val="bg1"/>
              </a:solidFill>
            </a:endParaRPr>
          </a:p>
          <a:p>
            <a:pPr algn="r"/>
            <a:r>
              <a:rPr lang="en-AU" sz="2000" i="1" dirty="0" smtClean="0">
                <a:solidFill>
                  <a:schemeClr val="bg1"/>
                </a:solidFill>
              </a:rPr>
              <a:t>Moreno Di Marco</a:t>
            </a:r>
          </a:p>
          <a:p>
            <a:pPr algn="r"/>
            <a:r>
              <a:rPr lang="en-AU" sz="2000" i="1" dirty="0" smtClean="0">
                <a:solidFill>
                  <a:schemeClr val="bg1"/>
                </a:solidFill>
              </a:rPr>
              <a:t>m.dimarco@uq.edu.au</a:t>
            </a:r>
            <a:endParaRPr lang="en-A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1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 dirty="0" smtClean="0">
                <a:solidFill>
                  <a:schemeClr val="bg1"/>
                </a:solidFill>
              </a:rPr>
              <a:t>Climate</a:t>
            </a:r>
            <a:endParaRPr lang="en-AU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10620" r="36162" b="3228"/>
          <a:stretch/>
        </p:blipFill>
        <p:spPr>
          <a:xfrm>
            <a:off x="341744" y="804298"/>
            <a:ext cx="4086240" cy="5144982"/>
          </a:xfrm>
          <a:prstGeom prst="rect">
            <a:avLst/>
          </a:prstGeom>
        </p:spPr>
      </p:pic>
      <p:pic>
        <p:nvPicPr>
          <p:cNvPr id="8" name="Immagine 6" descr="Annual_Average_Temperature_Map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</a:blip>
          <a:srcRect l="3896" t="2524" r="4467" b="34724"/>
          <a:stretch>
            <a:fillRect/>
          </a:stretch>
        </p:blipFill>
        <p:spPr>
          <a:xfrm>
            <a:off x="3380745" y="3501008"/>
            <a:ext cx="5760760" cy="3044749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9245992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1" descr="aze_map.png"/>
          <p:cNvPicPr>
            <a:picLocks noChangeAspect="1"/>
          </p:cNvPicPr>
          <p:nvPr/>
        </p:nvPicPr>
        <p:blipFill>
          <a:blip r:embed="rId2"/>
          <a:srcRect l="35937" t="23850" r="13281" b="8333"/>
          <a:stretch>
            <a:fillRect/>
          </a:stretch>
        </p:blipFill>
        <p:spPr>
          <a:xfrm>
            <a:off x="5907654" y="2028513"/>
            <a:ext cx="3096344" cy="2325951"/>
          </a:xfrm>
          <a:prstGeom prst="rect">
            <a:avLst/>
          </a:prstGeom>
        </p:spPr>
      </p:pic>
      <p:pic>
        <p:nvPicPr>
          <p:cNvPr id="16" name="Immagine 8" descr="aze.png"/>
          <p:cNvPicPr>
            <a:picLocks noChangeAspect="1"/>
          </p:cNvPicPr>
          <p:nvPr/>
        </p:nvPicPr>
        <p:blipFill>
          <a:blip r:embed="rId3"/>
          <a:srcRect l="28906" t="16667" r="30469" b="40277"/>
          <a:stretch>
            <a:fillRect/>
          </a:stretch>
        </p:blipFill>
        <p:spPr>
          <a:xfrm>
            <a:off x="5350082" y="4454782"/>
            <a:ext cx="3714776" cy="2214578"/>
          </a:xfrm>
          <a:prstGeom prst="rect">
            <a:avLst/>
          </a:prstGeom>
        </p:spPr>
      </p:pic>
      <p:sp>
        <p:nvSpPr>
          <p:cNvPr id="7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 dirty="0">
                <a:solidFill>
                  <a:schemeClr val="bg1"/>
                </a:solidFill>
              </a:rPr>
              <a:t>Protected areas, biodiversity areas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t="9380" r="41512" b="7519"/>
          <a:stretch/>
        </p:blipFill>
        <p:spPr>
          <a:xfrm>
            <a:off x="107504" y="836712"/>
            <a:ext cx="4988177" cy="42742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5374957"/>
            <a:ext cx="428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The World Database on Protected Areas</a:t>
            </a:r>
          </a:p>
          <a:p>
            <a:r>
              <a:rPr lang="en-AU" dirty="0">
                <a:solidFill>
                  <a:schemeClr val="bg1"/>
                </a:solidFill>
              </a:rPr>
              <a:t>http://www.protectedplanet.net/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>
            <a:off x="143544" y="5697288"/>
            <a:ext cx="648000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0072" y="1270429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The Alliance for Zero extinction sites</a:t>
            </a:r>
          </a:p>
          <a:p>
            <a:r>
              <a:rPr lang="en-AU" dirty="0">
                <a:solidFill>
                  <a:schemeClr val="bg1"/>
                </a:solidFill>
              </a:rPr>
              <a:t>http://www.zeroextinction.org/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16200000" flipH="1" flipV="1">
            <a:off x="8496472" y="1592760"/>
            <a:ext cx="648000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8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accessibilit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10" y="3573016"/>
            <a:ext cx="5608320" cy="2857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8" b="29934"/>
          <a:stretch/>
        </p:blipFill>
        <p:spPr>
          <a:xfrm>
            <a:off x="-252536" y="1023835"/>
            <a:ext cx="5616624" cy="2189141"/>
          </a:xfrm>
          <a:prstGeom prst="rect">
            <a:avLst/>
          </a:prstGeom>
        </p:spPr>
      </p:pic>
      <p:sp>
        <p:nvSpPr>
          <p:cNvPr id="5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 dirty="0">
                <a:solidFill>
                  <a:schemeClr val="bg1"/>
                </a:solidFill>
              </a:rPr>
              <a:t>Human pressure layers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2328725" y="3244334"/>
            <a:ext cx="448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http://forobs.jrc.ec.europa.eu/products/gam/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5445224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Travel time from major cities http</a:t>
            </a:r>
            <a:r>
              <a:rPr lang="en-AU" dirty="0">
                <a:solidFill>
                  <a:schemeClr val="bg1"/>
                </a:solidFill>
              </a:rPr>
              <a:t>://forobs.jrc.ec.europa.eu/products/gam/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55776" y="6237312"/>
            <a:ext cx="936104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20072" y="1484784"/>
            <a:ext cx="345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Human footprint 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Sanderson et al. 2002 Bioscience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 smtClean="0">
                <a:solidFill>
                  <a:schemeClr val="bg1"/>
                </a:solidFill>
              </a:rPr>
              <a:t>Note: Venter et al. updated HFP is now available!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64088" y="2204864"/>
            <a:ext cx="936104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692696"/>
            <a:ext cx="842493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000" dirty="0" smtClean="0">
                <a:solidFill>
                  <a:schemeClr val="bg1"/>
                </a:solidFill>
              </a:rPr>
              <a:t>- </a:t>
            </a:r>
            <a:r>
              <a:rPr lang="en-AU" sz="2000" dirty="0" smtClean="0">
                <a:solidFill>
                  <a:schemeClr val="bg1"/>
                </a:solidFill>
              </a:rPr>
              <a:t>Is there a reasonable temporal match between my datasets? E.g. Can I use a 2010 land cover map and GBIF points from the 1980s to create a species distribution model for mammals in China?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000" dirty="0" smtClean="0">
                <a:solidFill>
                  <a:schemeClr val="bg1"/>
                </a:solidFill>
              </a:rPr>
              <a:t>- </a:t>
            </a:r>
            <a:r>
              <a:rPr lang="en-AU" sz="2000" dirty="0" smtClean="0">
                <a:solidFill>
                  <a:schemeClr val="bg1"/>
                </a:solidFill>
              </a:rPr>
              <a:t>Do I have an understanding of the limitations in my data? E.g. Does the IUCN provide accurate map of species presence?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000" dirty="0" smtClean="0">
                <a:solidFill>
                  <a:schemeClr val="bg1"/>
                </a:solidFill>
              </a:rPr>
              <a:t>- </a:t>
            </a:r>
            <a:r>
              <a:rPr lang="en-AU" sz="2000" dirty="0" smtClean="0">
                <a:solidFill>
                  <a:schemeClr val="bg1"/>
                </a:solidFill>
              </a:rPr>
              <a:t>Spatial extent and spatial resolution -  Do all my data  have the same spatial extent? E.g. For global-scale analyses, do I have data for islands?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000" dirty="0" smtClean="0">
                <a:solidFill>
                  <a:schemeClr val="bg1"/>
                </a:solidFill>
              </a:rPr>
              <a:t>- </a:t>
            </a:r>
            <a:r>
              <a:rPr lang="en-AU" sz="2000" dirty="0" smtClean="0">
                <a:solidFill>
                  <a:schemeClr val="bg1"/>
                </a:solidFill>
              </a:rPr>
              <a:t>Previous use – Who has used these data before? For what purpose? Which pre-processing has been done? Do I need to maintain consistency with previous users?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r>
              <a:rPr lang="en-AU" sz="2000" dirty="0" smtClean="0">
                <a:solidFill>
                  <a:schemeClr val="bg1"/>
                </a:solidFill>
              </a:rPr>
              <a:t>BOTTOM </a:t>
            </a:r>
            <a:r>
              <a:rPr lang="en-AU" sz="2000" dirty="0" smtClean="0">
                <a:solidFill>
                  <a:schemeClr val="bg1"/>
                </a:solidFill>
              </a:rPr>
              <a:t>LINE</a:t>
            </a:r>
            <a:endParaRPr lang="en-AU" sz="2000" dirty="0">
              <a:solidFill>
                <a:schemeClr val="bg1"/>
              </a:solidFill>
            </a:endParaRPr>
          </a:p>
          <a:p>
            <a:r>
              <a:rPr lang="en-AU" sz="2000" i="1" dirty="0">
                <a:solidFill>
                  <a:schemeClr val="bg1"/>
                </a:solidFill>
              </a:rPr>
              <a:t>What is </a:t>
            </a:r>
            <a:r>
              <a:rPr lang="en-AU" sz="2000" i="1" dirty="0" smtClean="0">
                <a:solidFill>
                  <a:schemeClr val="bg1"/>
                </a:solidFill>
              </a:rPr>
              <a:t>possible </a:t>
            </a:r>
            <a:r>
              <a:rPr lang="en-AU" sz="2000" i="1" dirty="0">
                <a:solidFill>
                  <a:schemeClr val="bg1"/>
                </a:solidFill>
              </a:rPr>
              <a:t>is not </a:t>
            </a:r>
            <a:r>
              <a:rPr lang="en-AU" sz="2000" i="1" dirty="0" smtClean="0">
                <a:solidFill>
                  <a:schemeClr val="bg1"/>
                </a:solidFill>
              </a:rPr>
              <a:t>always interesting, what is interesting is not necessarily useful.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000" dirty="0" smtClean="0">
                <a:solidFill>
                  <a:schemeClr val="bg1"/>
                </a:solidFill>
              </a:rPr>
              <a:t>The </a:t>
            </a:r>
            <a:r>
              <a:rPr lang="en-AU" sz="2000" dirty="0">
                <a:solidFill>
                  <a:schemeClr val="bg1"/>
                </a:solidFill>
              </a:rPr>
              <a:t>question/hypothesis should come before the data, i.e. do it because it is important </a:t>
            </a:r>
            <a:r>
              <a:rPr lang="en-AU" sz="2000" dirty="0" smtClean="0">
                <a:solidFill>
                  <a:schemeClr val="bg1"/>
                </a:solidFill>
              </a:rPr>
              <a:t>and there are </a:t>
            </a:r>
            <a:r>
              <a:rPr lang="en-AU" sz="2000" dirty="0">
                <a:solidFill>
                  <a:schemeClr val="bg1"/>
                </a:solidFill>
              </a:rPr>
              <a:t>available data, </a:t>
            </a:r>
            <a:r>
              <a:rPr lang="en-AU" sz="2000" dirty="0" smtClean="0">
                <a:solidFill>
                  <a:schemeClr val="bg1"/>
                </a:solidFill>
              </a:rPr>
              <a:t>don’t do it just </a:t>
            </a:r>
            <a:r>
              <a:rPr lang="en-AU" sz="2000" dirty="0">
                <a:solidFill>
                  <a:schemeClr val="bg1"/>
                </a:solidFill>
              </a:rPr>
              <a:t>because </a:t>
            </a:r>
            <a:r>
              <a:rPr lang="en-AU" sz="2000" dirty="0" smtClean="0">
                <a:solidFill>
                  <a:schemeClr val="bg1"/>
                </a:solidFill>
              </a:rPr>
              <a:t>there </a:t>
            </a:r>
            <a:r>
              <a:rPr lang="en-AU" sz="2000" dirty="0" smtClean="0">
                <a:solidFill>
                  <a:schemeClr val="bg1"/>
                </a:solidFill>
              </a:rPr>
              <a:t>are available data.</a:t>
            </a:r>
            <a:endParaRPr lang="en-AU" sz="2000" dirty="0">
              <a:solidFill>
                <a:schemeClr val="bg1"/>
              </a:solidFill>
            </a:endParaRPr>
          </a:p>
        </p:txBody>
      </p:sp>
      <p:sp>
        <p:nvSpPr>
          <p:cNvPr id="3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r>
              <a:rPr lang="en-AU" sz="2800" b="1" dirty="0">
                <a:solidFill>
                  <a:schemeClr val="bg1"/>
                </a:solidFill>
              </a:rPr>
              <a:t>How to choose the best dataset?</a:t>
            </a:r>
          </a:p>
        </p:txBody>
      </p:sp>
    </p:spTree>
    <p:extLst>
      <p:ext uri="{BB962C8B-B14F-4D97-AF65-F5344CB8AC3E}">
        <p14:creationId xmlns:p14="http://schemas.microsoft.com/office/powerpoint/2010/main" val="26727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8109" y="704311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>
                <a:solidFill>
                  <a:schemeClr val="bg1"/>
                </a:solidFill>
              </a:rPr>
              <a:t>Try to use multiple data sources, verify any mismatch, try to understand where these are coming from</a:t>
            </a:r>
          </a:p>
          <a:p>
            <a:pPr marL="285750" indent="-285750">
              <a:buFontTx/>
              <a:buChar char="-"/>
            </a:pPr>
            <a:r>
              <a:rPr lang="en-AU" dirty="0" smtClean="0">
                <a:solidFill>
                  <a:schemeClr val="bg1"/>
                </a:solidFill>
              </a:rPr>
              <a:t>Search for other papers comparing different datasets, don’t just use the first data you can get you hands on</a:t>
            </a:r>
          </a:p>
        </p:txBody>
      </p:sp>
      <p:sp>
        <p:nvSpPr>
          <p:cNvPr id="3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r>
              <a:rPr lang="en-AU" sz="2800" b="1" dirty="0" smtClean="0">
                <a:solidFill>
                  <a:schemeClr val="bg1"/>
                </a:solidFill>
              </a:rPr>
              <a:t>Is the dataset good enough?</a:t>
            </a:r>
            <a:endParaRPr lang="en-AU" sz="2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3"/>
          <a:stretch/>
        </p:blipFill>
        <p:spPr bwMode="auto">
          <a:xfrm>
            <a:off x="1897320" y="4077072"/>
            <a:ext cx="7105650" cy="260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8109" y="2060848"/>
            <a:ext cx="8401794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bg1"/>
                </a:solidFill>
              </a:rPr>
              <a:t>B</a:t>
            </a:r>
            <a:r>
              <a:rPr lang="en-AU" dirty="0" err="1" smtClean="0">
                <a:solidFill>
                  <a:schemeClr val="bg1"/>
                </a:solidFill>
              </a:rPr>
              <a:t>accini</a:t>
            </a:r>
            <a:r>
              <a:rPr lang="en-AU" dirty="0" smtClean="0">
                <a:solidFill>
                  <a:schemeClr val="bg1"/>
                </a:solidFill>
              </a:rPr>
              <a:t> </a:t>
            </a:r>
            <a:r>
              <a:rPr lang="en-AU" i="1" dirty="0">
                <a:solidFill>
                  <a:schemeClr val="bg1"/>
                </a:solidFill>
              </a:rPr>
              <a:t>et al.</a:t>
            </a:r>
            <a:r>
              <a:rPr lang="en-AU" dirty="0">
                <a:solidFill>
                  <a:schemeClr val="bg1"/>
                </a:solidFill>
              </a:rPr>
              <a:t>, Estimated carbon dioxide emissions from tropical deforestation improved by carbon-density maps. </a:t>
            </a:r>
            <a:r>
              <a:rPr lang="en-AU" i="1" dirty="0">
                <a:solidFill>
                  <a:schemeClr val="bg1"/>
                </a:solidFill>
              </a:rPr>
              <a:t>Nat. </a:t>
            </a:r>
            <a:r>
              <a:rPr lang="en-AU" i="1" dirty="0" err="1">
                <a:solidFill>
                  <a:schemeClr val="bg1"/>
                </a:solidFill>
              </a:rPr>
              <a:t>Clim</a:t>
            </a:r>
            <a:r>
              <a:rPr lang="en-AU" i="1" dirty="0">
                <a:solidFill>
                  <a:schemeClr val="bg1"/>
                </a:solidFill>
              </a:rPr>
              <a:t>. Chang.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b="1" dirty="0">
                <a:solidFill>
                  <a:schemeClr val="bg1"/>
                </a:solidFill>
              </a:rPr>
              <a:t>2</a:t>
            </a:r>
            <a:r>
              <a:rPr lang="en-AU" dirty="0">
                <a:solidFill>
                  <a:schemeClr val="bg1"/>
                </a:solidFill>
              </a:rPr>
              <a:t>, 182–185 (2012</a:t>
            </a:r>
            <a:r>
              <a:rPr lang="en-AU" dirty="0" smtClean="0">
                <a:solidFill>
                  <a:schemeClr val="bg1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Saatchi </a:t>
            </a:r>
            <a:r>
              <a:rPr lang="en-AU" i="1" dirty="0">
                <a:solidFill>
                  <a:schemeClr val="bg1"/>
                </a:solidFill>
              </a:rPr>
              <a:t>et al.</a:t>
            </a:r>
            <a:r>
              <a:rPr lang="en-AU" dirty="0">
                <a:solidFill>
                  <a:schemeClr val="bg1"/>
                </a:solidFill>
              </a:rPr>
              <a:t>, Benchmark map of forest carbon stocks in tropical regions across three continents. </a:t>
            </a:r>
            <a:r>
              <a:rPr lang="en-AU" i="1" dirty="0">
                <a:solidFill>
                  <a:schemeClr val="bg1"/>
                </a:solidFill>
              </a:rPr>
              <a:t>PNAS</a:t>
            </a:r>
            <a:r>
              <a:rPr lang="en-AU" dirty="0">
                <a:solidFill>
                  <a:schemeClr val="bg1"/>
                </a:solidFill>
              </a:rPr>
              <a:t>. </a:t>
            </a:r>
            <a:r>
              <a:rPr lang="en-AU" b="1" dirty="0">
                <a:solidFill>
                  <a:schemeClr val="bg1"/>
                </a:solidFill>
              </a:rPr>
              <a:t>108</a:t>
            </a:r>
            <a:r>
              <a:rPr lang="en-AU" dirty="0">
                <a:solidFill>
                  <a:schemeClr val="bg1"/>
                </a:solidFill>
              </a:rPr>
              <a:t>, 9899–9904 (2011</a:t>
            </a:r>
            <a:r>
              <a:rPr lang="en-AU" dirty="0" smtClean="0">
                <a:solidFill>
                  <a:schemeClr val="bg1"/>
                </a:solidFill>
              </a:rPr>
              <a:t>).</a:t>
            </a:r>
          </a:p>
          <a:p>
            <a:pPr marL="64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AU" dirty="0" err="1" smtClean="0">
                <a:solidFill>
                  <a:schemeClr val="bg1"/>
                </a:solidFill>
              </a:rPr>
              <a:t>Avitabile</a:t>
            </a:r>
            <a:r>
              <a:rPr lang="en-AU" dirty="0" smtClean="0">
                <a:solidFill>
                  <a:schemeClr val="bg1"/>
                </a:solidFill>
              </a:rPr>
              <a:t> </a:t>
            </a:r>
            <a:r>
              <a:rPr lang="en-AU" i="1" dirty="0">
                <a:solidFill>
                  <a:schemeClr val="bg1"/>
                </a:solidFill>
              </a:rPr>
              <a:t>et al.</a:t>
            </a:r>
            <a:r>
              <a:rPr lang="en-AU" dirty="0">
                <a:solidFill>
                  <a:schemeClr val="bg1"/>
                </a:solidFill>
              </a:rPr>
              <a:t>, An integrated pan-tropical biomass map using multiple reference </a:t>
            </a:r>
            <a:r>
              <a:rPr lang="en-AU" dirty="0" smtClean="0">
                <a:solidFill>
                  <a:schemeClr val="bg1"/>
                </a:solidFill>
              </a:rPr>
              <a:t>datasets. </a:t>
            </a:r>
            <a:r>
              <a:rPr lang="en-AU" i="1" dirty="0" smtClean="0">
                <a:solidFill>
                  <a:schemeClr val="bg1"/>
                </a:solidFill>
              </a:rPr>
              <a:t>Glob</a:t>
            </a:r>
            <a:r>
              <a:rPr lang="en-AU" i="1" dirty="0">
                <a:solidFill>
                  <a:schemeClr val="bg1"/>
                </a:solidFill>
              </a:rPr>
              <a:t>. Chang. Biol.</a:t>
            </a:r>
            <a:r>
              <a:rPr lang="en-AU" dirty="0">
                <a:solidFill>
                  <a:schemeClr val="bg1"/>
                </a:solidFill>
              </a:rPr>
              <a:t>, in press, doi:10.1111/gcb.13139.</a:t>
            </a:r>
          </a:p>
        </p:txBody>
      </p:sp>
    </p:spTree>
    <p:extLst>
      <p:ext uri="{BB962C8B-B14F-4D97-AF65-F5344CB8AC3E}">
        <p14:creationId xmlns:p14="http://schemas.microsoft.com/office/powerpoint/2010/main" val="426521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fonzie.jpeg"/>
          <p:cNvPicPr>
            <a:picLocks noChangeAspect="1"/>
          </p:cNvPicPr>
          <p:nvPr/>
        </p:nvPicPr>
        <p:blipFill>
          <a:blip r:embed="rId2"/>
          <a:srcRect t="26250"/>
          <a:stretch>
            <a:fillRect/>
          </a:stretch>
        </p:blipFill>
        <p:spPr>
          <a:xfrm>
            <a:off x="603392" y="1843261"/>
            <a:ext cx="3059430" cy="2809875"/>
          </a:xfrm>
          <a:prstGeom prst="rect">
            <a:avLst/>
          </a:prstGeom>
        </p:spPr>
      </p:pic>
      <p:sp>
        <p:nvSpPr>
          <p:cNvPr id="8" name="Nuvola 7"/>
          <p:cNvSpPr/>
          <p:nvPr/>
        </p:nvSpPr>
        <p:spPr>
          <a:xfrm>
            <a:off x="2817970" y="1104354"/>
            <a:ext cx="5786478" cy="1785950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2000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You </a:t>
            </a:r>
            <a:r>
              <a:rPr lang="en-AU" sz="2000" dirty="0" err="1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ain't</a:t>
            </a:r>
            <a:r>
              <a:rPr lang="en-AU" sz="2000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nobody until you do what </a:t>
            </a:r>
            <a:r>
              <a:rPr lang="en-AU" sz="200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you </a:t>
            </a:r>
            <a:r>
              <a:rPr lang="en-AU" sz="2000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want</a:t>
            </a:r>
            <a:r>
              <a:rPr lang="en-AU" sz="200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! (… with the data </a:t>
            </a:r>
            <a:r>
              <a:rPr lang="en-AU" sz="2000" dirty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you </a:t>
            </a:r>
            <a:r>
              <a:rPr lang="en-AU" sz="200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can find)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9" name="Triangolo isoscele 8"/>
          <p:cNvSpPr/>
          <p:nvPr/>
        </p:nvSpPr>
        <p:spPr>
          <a:xfrm rot="14979746">
            <a:off x="2732127" y="1940058"/>
            <a:ext cx="392335" cy="114300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/>
          <p:cNvSpPr txBox="1"/>
          <p:nvPr/>
        </p:nvSpPr>
        <p:spPr>
          <a:xfrm>
            <a:off x="180000" y="6300000"/>
            <a:ext cx="86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Arthur H. </a:t>
            </a:r>
            <a:r>
              <a:rPr lang="en-GB" sz="1400" i="1" dirty="0" err="1" smtClean="0">
                <a:solidFill>
                  <a:schemeClr val="bg1"/>
                </a:solidFill>
              </a:rPr>
              <a:t>Fonzarelli</a:t>
            </a:r>
            <a:r>
              <a:rPr lang="en-GB" sz="1400" i="1" dirty="0" smtClean="0">
                <a:solidFill>
                  <a:schemeClr val="bg1"/>
                </a:solidFill>
              </a:rPr>
              <a:t> "</a:t>
            </a:r>
            <a:r>
              <a:rPr lang="en-GB" sz="1400" i="1" dirty="0" err="1" smtClean="0">
                <a:solidFill>
                  <a:schemeClr val="bg1"/>
                </a:solidFill>
              </a:rPr>
              <a:t>Fonzie</a:t>
            </a:r>
            <a:r>
              <a:rPr lang="en-GB" sz="1400" i="1" dirty="0" smtClean="0">
                <a:solidFill>
                  <a:schemeClr val="bg1"/>
                </a:solidFill>
              </a:rPr>
              <a:t>" (2016) Pers. Comm.</a:t>
            </a:r>
            <a:endParaRPr lang="en-GB" sz="14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28" y="739145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b="1" dirty="0" smtClean="0">
                <a:solidFill>
                  <a:schemeClr val="bg1"/>
                </a:solidFill>
              </a:rPr>
              <a:t>Big </a:t>
            </a:r>
            <a:r>
              <a:rPr lang="en-AU" sz="2000" b="1" dirty="0">
                <a:solidFill>
                  <a:schemeClr val="bg1"/>
                </a:solidFill>
              </a:rPr>
              <a:t>data - 3V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b="1" dirty="0" smtClean="0">
                <a:solidFill>
                  <a:schemeClr val="bg1"/>
                </a:solidFill>
              </a:rPr>
              <a:t>V</a:t>
            </a:r>
            <a:r>
              <a:rPr lang="en-AU" sz="2000" dirty="0" smtClean="0">
                <a:solidFill>
                  <a:schemeClr val="bg1"/>
                </a:solidFill>
              </a:rPr>
              <a:t>olume </a:t>
            </a:r>
            <a:r>
              <a:rPr lang="en-AU" sz="2000" dirty="0">
                <a:solidFill>
                  <a:schemeClr val="bg1"/>
                </a:solidFill>
              </a:rPr>
              <a:t>– a lot of data are </a:t>
            </a:r>
            <a:r>
              <a:rPr lang="en-AU" sz="2000" dirty="0" smtClean="0">
                <a:solidFill>
                  <a:schemeClr val="bg1"/>
                </a:solidFill>
              </a:rPr>
              <a:t>collected and typically made immediately available trough </a:t>
            </a:r>
            <a:r>
              <a:rPr lang="en-AU" sz="2000" dirty="0">
                <a:solidFill>
                  <a:schemeClr val="bg1"/>
                </a:solidFill>
              </a:rPr>
              <a:t>central repository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b="1" dirty="0" smtClean="0">
                <a:solidFill>
                  <a:schemeClr val="bg1"/>
                </a:solidFill>
              </a:rPr>
              <a:t>V</a:t>
            </a:r>
            <a:r>
              <a:rPr lang="en-AU" sz="2000" dirty="0" smtClean="0">
                <a:solidFill>
                  <a:schemeClr val="bg1"/>
                </a:solidFill>
              </a:rPr>
              <a:t>elocity </a:t>
            </a:r>
            <a:r>
              <a:rPr lang="en-AU" sz="2000" dirty="0">
                <a:solidFill>
                  <a:schemeClr val="bg1"/>
                </a:solidFill>
              </a:rPr>
              <a:t>- data streams at an incredibly high speed and must be dealt with in a timely manner.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b="1" dirty="0" smtClean="0">
                <a:solidFill>
                  <a:schemeClr val="bg1"/>
                </a:solidFill>
              </a:rPr>
              <a:t>V</a:t>
            </a:r>
            <a:r>
              <a:rPr lang="en-AU" sz="2000" dirty="0" smtClean="0">
                <a:solidFill>
                  <a:schemeClr val="bg1"/>
                </a:solidFill>
              </a:rPr>
              <a:t>ariety </a:t>
            </a:r>
            <a:r>
              <a:rPr lang="en-AU" sz="2000" dirty="0">
                <a:solidFill>
                  <a:schemeClr val="bg1"/>
                </a:solidFill>
              </a:rPr>
              <a:t>- data comes in all types of formats (text, numbers, pictures, video, audio, etc.)</a:t>
            </a:r>
          </a:p>
          <a:p>
            <a:pPr algn="r"/>
            <a:r>
              <a:rPr lang="en-AU" sz="2000" dirty="0" smtClean="0">
                <a:solidFill>
                  <a:schemeClr val="bg1"/>
                </a:solidFill>
              </a:rPr>
              <a:t>e.g</a:t>
            </a:r>
            <a:r>
              <a:rPr lang="en-AU" sz="2000" dirty="0">
                <a:solidFill>
                  <a:schemeClr val="bg1"/>
                </a:solidFill>
              </a:rPr>
              <a:t>. Facebook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b="1" dirty="0" smtClean="0">
                <a:solidFill>
                  <a:schemeClr val="bg1"/>
                </a:solidFill>
              </a:rPr>
              <a:t> Large </a:t>
            </a:r>
            <a:r>
              <a:rPr lang="en-AU" sz="2000" b="1" dirty="0">
                <a:solidFill>
                  <a:schemeClr val="bg1"/>
                </a:solidFill>
              </a:rPr>
              <a:t>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 smtClean="0">
                <a:solidFill>
                  <a:schemeClr val="bg1"/>
                </a:solidFill>
              </a:rPr>
              <a:t>Miss </a:t>
            </a:r>
            <a:r>
              <a:rPr lang="en-AU" sz="2000" dirty="0">
                <a:solidFill>
                  <a:schemeClr val="bg1"/>
                </a:solidFill>
              </a:rPr>
              <a:t>one or more of the above characteristics</a:t>
            </a:r>
          </a:p>
          <a:p>
            <a:pPr>
              <a:spcBef>
                <a:spcPts val="600"/>
              </a:spcBef>
            </a:pPr>
            <a:r>
              <a:rPr lang="en-AU" sz="2000" dirty="0" smtClean="0">
                <a:solidFill>
                  <a:schemeClr val="bg1"/>
                </a:solidFill>
              </a:rPr>
              <a:t>	e.g</a:t>
            </a:r>
            <a:r>
              <a:rPr lang="en-AU" sz="2000" dirty="0">
                <a:solidFill>
                  <a:schemeClr val="bg1"/>
                </a:solidFill>
              </a:rPr>
              <a:t>. IUCN Red </a:t>
            </a:r>
            <a:r>
              <a:rPr lang="en-AU" sz="2000" dirty="0" smtClean="0">
                <a:solidFill>
                  <a:schemeClr val="bg1"/>
                </a:solidFill>
              </a:rPr>
              <a:t>List</a:t>
            </a:r>
          </a:p>
          <a:p>
            <a:r>
              <a:rPr lang="en-AU" sz="2000" dirty="0" smtClean="0">
                <a:solidFill>
                  <a:schemeClr val="bg1"/>
                </a:solidFill>
              </a:rPr>
              <a:t>Lots of data, variety of formats, </a:t>
            </a:r>
            <a:r>
              <a:rPr lang="en-AU" sz="2000" dirty="0">
                <a:solidFill>
                  <a:schemeClr val="bg1"/>
                </a:solidFill>
              </a:rPr>
              <a:t>collected </a:t>
            </a:r>
            <a:r>
              <a:rPr lang="en-AU" sz="2000" dirty="0" smtClean="0">
                <a:solidFill>
                  <a:schemeClr val="bg1"/>
                </a:solidFill>
              </a:rPr>
              <a:t>daily, </a:t>
            </a:r>
            <a:r>
              <a:rPr lang="en-AU" sz="2000" dirty="0">
                <a:solidFill>
                  <a:schemeClr val="bg1"/>
                </a:solidFill>
              </a:rPr>
              <a:t>but </a:t>
            </a:r>
            <a:r>
              <a:rPr lang="en-AU" sz="2000" dirty="0" smtClean="0">
                <a:solidFill>
                  <a:schemeClr val="bg1"/>
                </a:solidFill>
              </a:rPr>
              <a:t>regular releases </a:t>
            </a:r>
            <a:r>
              <a:rPr lang="en-AU" sz="2000" dirty="0">
                <a:solidFill>
                  <a:schemeClr val="bg1"/>
                </a:solidFill>
              </a:rPr>
              <a:t>happen every few </a:t>
            </a:r>
            <a:r>
              <a:rPr lang="en-AU" sz="2000" dirty="0" smtClean="0">
                <a:solidFill>
                  <a:schemeClr val="bg1"/>
                </a:solidFill>
              </a:rPr>
              <a:t>months, and major group re-assessments are held every 5-10 years (no velocity)</a:t>
            </a:r>
          </a:p>
          <a:p>
            <a:pPr>
              <a:spcBef>
                <a:spcPts val="600"/>
              </a:spcBef>
            </a:pPr>
            <a:r>
              <a:rPr lang="en-AU" sz="2000" dirty="0" smtClean="0">
                <a:solidFill>
                  <a:schemeClr val="bg1"/>
                </a:solidFill>
              </a:rPr>
              <a:t>	e.g. WDPA</a:t>
            </a:r>
          </a:p>
          <a:p>
            <a:r>
              <a:rPr lang="en-AU" sz="2000" dirty="0" smtClean="0">
                <a:solidFill>
                  <a:schemeClr val="bg1"/>
                </a:solidFill>
              </a:rPr>
              <a:t>Updated frequently, but mainly is a vector map (no variety, no large volume)</a:t>
            </a:r>
            <a:endParaRPr lang="en-AU" sz="2000" dirty="0">
              <a:solidFill>
                <a:schemeClr val="bg1"/>
              </a:solidFill>
            </a:endParaRPr>
          </a:p>
        </p:txBody>
      </p:sp>
      <p:sp>
        <p:nvSpPr>
          <p:cNvPr id="4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it-IT" sz="2800" b="1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Big data vs Large datasets</a:t>
            </a: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005807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974913"/>
            <a:ext cx="820891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AU" sz="2000" b="1" dirty="0" smtClean="0">
                <a:solidFill>
                  <a:schemeClr val="bg1"/>
                </a:solidFill>
              </a:rPr>
              <a:t>Non (necessarily) spatial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 smtClean="0">
                <a:solidFill>
                  <a:schemeClr val="bg1"/>
                </a:solidFill>
              </a:rPr>
              <a:t>Demography </a:t>
            </a:r>
            <a:r>
              <a:rPr lang="en-AU" sz="2000" dirty="0">
                <a:solidFill>
                  <a:schemeClr val="bg1"/>
                </a:solidFill>
              </a:rPr>
              <a:t>and Life History Traits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Species </a:t>
            </a:r>
            <a:r>
              <a:rPr lang="en-AU" sz="2000" dirty="0" smtClean="0">
                <a:solidFill>
                  <a:schemeClr val="bg1"/>
                </a:solidFill>
              </a:rPr>
              <a:t>extinction risk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 smtClean="0">
                <a:solidFill>
                  <a:schemeClr val="bg1"/>
                </a:solidFill>
              </a:rPr>
              <a:t>Taxonomy &amp; Phylogeny</a:t>
            </a:r>
            <a:endParaRPr lang="en-AU" sz="20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AU" sz="2000" b="1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AU" sz="2000" b="1" dirty="0" smtClean="0">
                <a:solidFill>
                  <a:schemeClr val="bg1"/>
                </a:solidFill>
              </a:rPr>
              <a:t>Typically Spatial</a:t>
            </a:r>
            <a:endParaRPr lang="en-AU" sz="20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Biogeography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Land Cover &amp; other satellite 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Species Distribution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Climate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Human Pressure </a:t>
            </a:r>
            <a:r>
              <a:rPr lang="en-AU" sz="2000" dirty="0" smtClean="0">
                <a:solidFill>
                  <a:schemeClr val="bg1"/>
                </a:solidFill>
              </a:rPr>
              <a:t>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Protected Areas/Important Biodiversity </a:t>
            </a:r>
            <a:r>
              <a:rPr lang="en-AU" sz="2000" dirty="0" smtClean="0">
                <a:solidFill>
                  <a:schemeClr val="bg1"/>
                </a:solidFill>
              </a:rPr>
              <a:t>Areas</a:t>
            </a:r>
            <a:endParaRPr lang="en-AU" sz="2000" dirty="0">
              <a:solidFill>
                <a:schemeClr val="bg1"/>
              </a:solidFill>
            </a:endParaRPr>
          </a:p>
        </p:txBody>
      </p:sp>
      <p:sp>
        <p:nvSpPr>
          <p:cNvPr id="4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it-IT" sz="2800" b="1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Which types of data are available?</a:t>
            </a: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005807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7870" y="980728"/>
            <a:ext cx="82089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AU" sz="2000" dirty="0" smtClean="0">
                <a:solidFill>
                  <a:schemeClr val="bg1"/>
                </a:solidFill>
              </a:rPr>
              <a:t>Demographic  datasets, reporting population matrices. These are structured into ages or stages, and report age-specific survival and reproduction rates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AU" sz="20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AU" sz="2000" dirty="0" smtClean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AU" sz="20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AU" sz="2000" dirty="0" smtClean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AU" sz="20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AU" sz="20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AU" sz="2000" dirty="0" smtClean="0">
                <a:solidFill>
                  <a:schemeClr val="bg1"/>
                </a:solidFill>
              </a:rPr>
              <a:t>Species life-history trait datasets, including aggregated (not age-specific) demographic parameters. Two examples include </a:t>
            </a:r>
            <a:r>
              <a:rPr lang="en-AU" sz="2000" dirty="0" err="1" smtClean="0">
                <a:solidFill>
                  <a:schemeClr val="bg1"/>
                </a:solidFill>
              </a:rPr>
              <a:t>Pantheria</a:t>
            </a:r>
            <a:r>
              <a:rPr lang="en-AU" sz="2000" dirty="0" smtClean="0">
                <a:solidFill>
                  <a:schemeClr val="bg1"/>
                </a:solidFill>
              </a:rPr>
              <a:t> and </a:t>
            </a:r>
            <a:r>
              <a:rPr lang="en-AU" sz="2000" dirty="0" err="1" smtClean="0">
                <a:solidFill>
                  <a:schemeClr val="bg1"/>
                </a:solidFill>
              </a:rPr>
              <a:t>AnAge</a:t>
            </a:r>
            <a:r>
              <a:rPr lang="en-AU" sz="2000" dirty="0" smtClean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000" dirty="0" smtClean="0">
                <a:solidFill>
                  <a:schemeClr val="bg1"/>
                </a:solidFill>
              </a:rPr>
              <a:t>These traits can include: body mass, head-body length, age at first reproduction, diet, gestation length, home range, </a:t>
            </a:r>
            <a:r>
              <a:rPr lang="en-AU" sz="2000" dirty="0" err="1" smtClean="0">
                <a:solidFill>
                  <a:schemeClr val="bg1"/>
                </a:solidFill>
              </a:rPr>
              <a:t>interbirth</a:t>
            </a:r>
            <a:r>
              <a:rPr lang="en-AU" sz="2000" dirty="0" smtClean="0">
                <a:solidFill>
                  <a:schemeClr val="bg1"/>
                </a:solidFill>
              </a:rPr>
              <a:t> interval, litter size, longevity, etc.</a:t>
            </a:r>
            <a:endParaRPr lang="en-AU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49"/>
          <a:stretch/>
        </p:blipFill>
        <p:spPr>
          <a:xfrm>
            <a:off x="167870" y="2060848"/>
            <a:ext cx="8520228" cy="2283718"/>
          </a:xfrm>
          <a:prstGeom prst="rect">
            <a:avLst/>
          </a:prstGeom>
        </p:spPr>
      </p:pic>
      <p:sp>
        <p:nvSpPr>
          <p:cNvPr id="4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it-IT" sz="2800" b="1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Demography and Life history</a:t>
            </a: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349029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8760" r="29535" b="-1"/>
          <a:stretch/>
        </p:blipFill>
        <p:spPr>
          <a:xfrm>
            <a:off x="107504" y="908720"/>
            <a:ext cx="6119802" cy="4692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it-IT" sz="2800" b="1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Species axtinction risk</a:t>
            </a: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4" t="13928" r="23605" b="10207"/>
          <a:stretch/>
        </p:blipFill>
        <p:spPr>
          <a:xfrm>
            <a:off x="4211960" y="2708920"/>
            <a:ext cx="4625163" cy="39021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5328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10318" r="52558" b="31628"/>
          <a:stretch/>
        </p:blipFill>
        <p:spPr>
          <a:xfrm>
            <a:off x="179512" y="871870"/>
            <a:ext cx="4817498" cy="3583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999" y="2852936"/>
            <a:ext cx="4235202" cy="38635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it-IT" sz="2800" b="1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Taxonomy and Phylogeny</a:t>
            </a: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t="52997" r="64271" b="33980"/>
          <a:stretch/>
        </p:blipFill>
        <p:spPr>
          <a:xfrm>
            <a:off x="3923928" y="1268760"/>
            <a:ext cx="4641319" cy="1339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27584" y="586798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solidFill>
                  <a:schemeClr val="bg1"/>
                </a:solidFill>
              </a:rPr>
              <a:t>Bininda-Emonds</a:t>
            </a:r>
            <a:r>
              <a:rPr lang="en-AU" dirty="0" smtClean="0">
                <a:solidFill>
                  <a:schemeClr val="bg1"/>
                </a:solidFill>
              </a:rPr>
              <a:t> et al. 2007 Nature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47864" y="6381328"/>
            <a:ext cx="936104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9361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9" y="908720"/>
            <a:ext cx="5295627" cy="3635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49080"/>
            <a:ext cx="6690572" cy="2592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it-IT" sz="2800" b="1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Biogeography</a:t>
            </a: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455" y="5662989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Holt et al. 2013 Science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1520" y="6453336"/>
            <a:ext cx="936104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00192" y="1486525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Olson et al. 2001 Bioscience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366257" y="2276872"/>
            <a:ext cx="936104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146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5" y="728952"/>
            <a:ext cx="531383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3"/>
          <a:stretch/>
        </p:blipFill>
        <p:spPr>
          <a:xfrm>
            <a:off x="3492496" y="2708920"/>
            <a:ext cx="5544000" cy="2418743"/>
          </a:xfrm>
          <a:prstGeom prst="rect">
            <a:avLst/>
          </a:prstGeom>
        </p:spPr>
      </p:pic>
      <p:sp>
        <p:nvSpPr>
          <p:cNvPr id="6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 dirty="0">
                <a:solidFill>
                  <a:schemeClr val="bg1"/>
                </a:solidFill>
              </a:rPr>
              <a:t>Land Cover and other satellite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4171" r="30116" b="22701"/>
          <a:stretch/>
        </p:blipFill>
        <p:spPr>
          <a:xfrm>
            <a:off x="200101" y="4062307"/>
            <a:ext cx="4859079" cy="2732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8104" y="5879013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Holt et al. 2013 Science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74169" y="6597352"/>
            <a:ext cx="936104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68144" y="1124744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solidFill>
                  <a:schemeClr val="bg1"/>
                </a:solidFill>
              </a:rPr>
              <a:t>Globcover</a:t>
            </a:r>
            <a:r>
              <a:rPr lang="en-AU" dirty="0" smtClean="0">
                <a:solidFill>
                  <a:schemeClr val="bg1"/>
                </a:solidFill>
              </a:rPr>
              <a:t> 2009 </a:t>
            </a:r>
            <a:r>
              <a:rPr lang="en-AU" dirty="0">
                <a:solidFill>
                  <a:schemeClr val="bg1"/>
                </a:solidFill>
              </a:rPr>
              <a:t>http://due.esrin.esa.int/page_globcover.php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934209" y="2131115"/>
            <a:ext cx="936104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08104" y="4683658"/>
            <a:ext cx="3495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NDVI  2016</a:t>
            </a:r>
          </a:p>
          <a:p>
            <a:r>
              <a:rPr lang="en-AU" dirty="0">
                <a:solidFill>
                  <a:schemeClr val="bg1"/>
                </a:solidFill>
              </a:rPr>
              <a:t>http://neo.sci.gsfc.nasa.gov/view.php?datasetId=MOD13A2_M_NDVI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>
            <a:off x="5040088" y="5145323"/>
            <a:ext cx="648000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512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9173" b="5599"/>
          <a:stretch/>
        </p:blipFill>
        <p:spPr>
          <a:xfrm>
            <a:off x="179512" y="3356992"/>
            <a:ext cx="6531764" cy="324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t="9173" r="23583" b="45413"/>
          <a:stretch/>
        </p:blipFill>
        <p:spPr>
          <a:xfrm>
            <a:off x="179512" y="1052736"/>
            <a:ext cx="4157331" cy="197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olo 5"/>
          <p:cNvSpPr txBox="1">
            <a:spLocks/>
          </p:cNvSpPr>
          <p:nvPr/>
        </p:nvSpPr>
        <p:spPr>
          <a:xfrm>
            <a:off x="360000" y="180000"/>
            <a:ext cx="8643998" cy="50165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800" b="1" dirty="0">
                <a:solidFill>
                  <a:schemeClr val="bg1"/>
                </a:solidFill>
              </a:rPr>
              <a:t>Species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0" t="33230" r="19303"/>
          <a:stretch/>
        </p:blipFill>
        <p:spPr>
          <a:xfrm>
            <a:off x="4511563" y="332656"/>
            <a:ext cx="4399426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68762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Tema4</Template>
  <TotalTime>3369</TotalTime>
  <Words>659</Words>
  <Application>Microsoft Office PowerPoint</Application>
  <PresentationFormat>On-screen Show (4:3)</PresentationFormat>
  <Paragraphs>81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Tema4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sapienza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moreno</dc:creator>
  <cp:lastModifiedBy>Moreno Di Marco</cp:lastModifiedBy>
  <cp:revision>287</cp:revision>
  <dcterms:created xsi:type="dcterms:W3CDTF">2015-05-26T05:35:52Z</dcterms:created>
  <dcterms:modified xsi:type="dcterms:W3CDTF">2016-03-10T13:59:05Z</dcterms:modified>
</cp:coreProperties>
</file>